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Poppins Light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omputer Says No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" panose="020B0604020202020204" charset="0"/>
      <p:regular r:id="rId22"/>
    </p:embeddedFont>
    <p:embeddedFont>
      <p:font typeface="Canva Sa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24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7.svg"/><Relationship Id="rId4" Type="http://schemas.openxmlformats.org/officeDocument/2006/relationships/image" Target="../media/image22.svg"/><Relationship Id="rId9" Type="http://schemas.openxmlformats.org/officeDocument/2006/relationships/image" Target="../media/image22.png"/><Relationship Id="rId1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24892" y="7309825"/>
            <a:ext cx="6926813" cy="84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4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ALIN VINI R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50925" y="3505870"/>
            <a:ext cx="7103952" cy="283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0"/>
              </a:lnSpc>
            </a:pPr>
            <a:r>
              <a:rPr lang="en-US" sz="98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FAKE REVIEW CLASSIFICATION AND TOPIC MODELLING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5212" y="2135902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59732" y="3884838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10796" y="5855723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3723" y="4045112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93503" y="4567987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8"/>
                </a:lnTo>
                <a:lnTo>
                  <a:pt x="0" y="1256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7343352" y="2498210"/>
            <a:ext cx="5710260" cy="692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8"/>
              </a:lnSpc>
            </a:pPr>
            <a:endParaRPr/>
          </a:p>
          <a:p>
            <a:pPr marL="619453" lvl="1" indent="-309726" algn="ctr">
              <a:lnSpc>
                <a:spcPts val="4648"/>
              </a:lnSpc>
              <a:buFont typeface="Arial"/>
              <a:buChar char="•"/>
            </a:pPr>
            <a:r>
              <a:rPr lang="en-US" sz="28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Identifying fake reviews improves trust in e-commerce platforms.</a:t>
            </a:r>
          </a:p>
          <a:p>
            <a:pPr marL="619453" lvl="1" indent="-309726" algn="ctr">
              <a:lnSpc>
                <a:spcPts val="4648"/>
              </a:lnSpc>
              <a:buFont typeface="Arial"/>
              <a:buChar char="•"/>
            </a:pPr>
            <a:r>
              <a:rPr lang="en-US" sz="28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Topic modeling aids in market research, customer sentiment analysis, and content moderation.</a:t>
            </a:r>
          </a:p>
          <a:p>
            <a:pPr marL="619453" lvl="1" indent="-309726" algn="ctr">
              <a:lnSpc>
                <a:spcPts val="4648"/>
              </a:lnSpc>
              <a:buFont typeface="Arial"/>
              <a:buChar char="•"/>
            </a:pPr>
            <a:r>
              <a:rPr lang="en-US" sz="28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Clustering enables product categorization and trend analysis.</a:t>
            </a:r>
          </a:p>
          <a:p>
            <a:pPr algn="ctr">
              <a:lnSpc>
                <a:spcPts val="4648"/>
              </a:lnSpc>
              <a:spcBef>
                <a:spcPct val="0"/>
              </a:spcBef>
            </a:pPr>
            <a:endParaRPr lang="en-US" sz="286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56933" y="1717151"/>
            <a:ext cx="7075716" cy="75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  <a:spcBef>
                <a:spcPct val="0"/>
              </a:spcBef>
            </a:pPr>
            <a:r>
              <a:rPr lang="en-US" sz="390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PRACTICAL APPLICATIONS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84190" y="2974116"/>
            <a:ext cx="6364346" cy="572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90" lvl="1" indent="-313695" algn="ctr">
              <a:lnSpc>
                <a:spcPts val="4707"/>
              </a:lnSpc>
              <a:buFont typeface="Arial"/>
              <a:buChar char="•"/>
            </a:pPr>
            <a:r>
              <a:rPr lang="en-US" sz="290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Fake Review Classification:</a:t>
            </a:r>
          </a:p>
          <a:p>
            <a:pPr marL="995706" lvl="2" indent="-331902" algn="ctr">
              <a:lnSpc>
                <a:spcPts val="3735"/>
              </a:lnSpc>
              <a:buFont typeface="Arial"/>
              <a:buChar char="⚬"/>
            </a:pPr>
            <a:r>
              <a:rPr lang="en-US" sz="23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Support Vector Machine (SVM): 87.14% accuracy.</a:t>
            </a:r>
          </a:p>
          <a:p>
            <a:pPr marL="995706" lvl="2" indent="-331902" algn="ctr">
              <a:lnSpc>
                <a:spcPts val="3735"/>
              </a:lnSpc>
              <a:buFont typeface="Arial"/>
              <a:buChar char="⚬"/>
            </a:pPr>
            <a:r>
              <a:rPr lang="en-US" sz="23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CNN-LSTM: 89.76% accuracy (best model).</a:t>
            </a:r>
          </a:p>
          <a:p>
            <a:pPr marL="519442" lvl="1" indent="-259721" algn="ctr">
              <a:lnSpc>
                <a:spcPts val="3897"/>
              </a:lnSpc>
              <a:buFont typeface="Arial"/>
              <a:buChar char="•"/>
            </a:pPr>
            <a:r>
              <a:rPr lang="en-US" sz="240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Topic Modeling:</a:t>
            </a:r>
          </a:p>
          <a:p>
            <a:pPr marL="995706" lvl="2" indent="-331902" algn="ctr">
              <a:lnSpc>
                <a:spcPts val="3735"/>
              </a:lnSpc>
              <a:buFont typeface="Arial"/>
              <a:buChar char="⚬"/>
            </a:pPr>
            <a:r>
              <a:rPr lang="en-US" sz="23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NMF outperformed LDA based on coherence scores (0.6852 vs. 0.5813).</a:t>
            </a:r>
          </a:p>
          <a:p>
            <a:pPr marL="995706" lvl="2" indent="-331902" algn="ctr">
              <a:lnSpc>
                <a:spcPts val="3735"/>
              </a:lnSpc>
              <a:buFont typeface="Arial"/>
              <a:buChar char="⚬"/>
            </a:pPr>
            <a:r>
              <a:rPr lang="en-US" sz="23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K-Means clustering performed better than DBSCAN, with a silhouette score of 0.4461.</a:t>
            </a:r>
          </a:p>
          <a:p>
            <a:pPr algn="ctr">
              <a:lnSpc>
                <a:spcPts val="3735"/>
              </a:lnSpc>
              <a:spcBef>
                <a:spcPct val="0"/>
              </a:spcBef>
            </a:pPr>
            <a:endParaRPr lang="en-US" sz="230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39386" y="1488931"/>
            <a:ext cx="8409150" cy="101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6"/>
              </a:lnSpc>
              <a:spcBef>
                <a:spcPct val="0"/>
              </a:spcBef>
            </a:pPr>
            <a:r>
              <a:rPr lang="en-US" sz="53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RESULTS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329781" y="-849898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4" y="0"/>
                </a:lnTo>
                <a:lnTo>
                  <a:pt x="8987204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91451" y="1040015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8" y="0"/>
                </a:lnTo>
                <a:lnTo>
                  <a:pt x="14684628" y="7859399"/>
                </a:lnTo>
                <a:lnTo>
                  <a:pt x="0" y="7859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50023" y="4084137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8"/>
                </a:lnTo>
                <a:lnTo>
                  <a:pt x="0" y="682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711" y="7498236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4511923" y="5600584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625200" y="3661070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11804" y="3937949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9" name="Freeform 9"/>
          <p:cNvSpPr/>
          <p:nvPr/>
        </p:nvSpPr>
        <p:spPr>
          <a:xfrm>
            <a:off x="2625200" y="6380740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11804" y="6657618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041046" y="-4614379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82053" y="1464341"/>
            <a:ext cx="11975127" cy="90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3"/>
              </a:lnSpc>
              <a:spcBef>
                <a:spcPct val="0"/>
              </a:spcBef>
            </a:pPr>
            <a:r>
              <a:rPr lang="en-US" sz="47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AND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2051" y="3088587"/>
            <a:ext cx="10974229" cy="233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9"/>
              </a:lnSpc>
              <a:spcBef>
                <a:spcPct val="0"/>
              </a:spcBef>
            </a:pPr>
            <a:r>
              <a:rPr lang="en-US" sz="35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Runtime Limitations:</a:t>
            </a:r>
          </a:p>
          <a:p>
            <a:pPr marL="584211" lvl="1" indent="-292105" algn="ctr">
              <a:lnSpc>
                <a:spcPts val="4383"/>
              </a:lnSpc>
              <a:spcBef>
                <a:spcPct val="0"/>
              </a:spcBef>
              <a:buFont typeface="Arial"/>
              <a:buChar char="•"/>
            </a:pPr>
            <a:r>
              <a:rPr lang="en-US" sz="2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Large models like BERT took significant time to process.</a:t>
            </a:r>
          </a:p>
          <a:p>
            <a:pPr marL="584211" lvl="1" indent="-292105" algn="ctr">
              <a:lnSpc>
                <a:spcPts val="4383"/>
              </a:lnSpc>
              <a:spcBef>
                <a:spcPct val="0"/>
              </a:spcBef>
              <a:buFont typeface="Arial"/>
              <a:buChar char="•"/>
            </a:pPr>
            <a:r>
              <a:rPr lang="en-US" sz="2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Mitigation: Used smaller batches and optimized preprocessing.</a:t>
            </a:r>
          </a:p>
          <a:p>
            <a:pPr algn="ctr">
              <a:lnSpc>
                <a:spcPts val="4383"/>
              </a:lnSpc>
              <a:spcBef>
                <a:spcPct val="0"/>
              </a:spcBef>
            </a:pPr>
            <a:endParaRPr lang="en-US" sz="270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91451" y="8804164"/>
            <a:ext cx="14684628" cy="43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  <a:spcBef>
                <a:spcPct val="0"/>
              </a:spcBef>
            </a:pPr>
            <a:r>
              <a:rPr lang="en-US" sz="23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Your paragraph 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1451" y="8804164"/>
            <a:ext cx="14684628" cy="43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  <a:spcBef>
                <a:spcPct val="0"/>
              </a:spcBef>
            </a:pPr>
            <a:r>
              <a:rPr lang="en-US" sz="23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Your paragraph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22855" y="5840372"/>
            <a:ext cx="11753224" cy="241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5"/>
              </a:lnSpc>
              <a:spcBef>
                <a:spcPct val="0"/>
              </a:spcBef>
            </a:pPr>
            <a:r>
              <a:rPr lang="en-US" sz="36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Clustering Noise:</a:t>
            </a:r>
          </a:p>
          <a:p>
            <a:pPr marL="592775" lvl="1" indent="-296388" algn="ctr">
              <a:lnSpc>
                <a:spcPts val="4447"/>
              </a:lnSpc>
              <a:spcBef>
                <a:spcPct val="0"/>
              </a:spcBef>
              <a:buFont typeface="Arial"/>
              <a:buChar char="•"/>
            </a:pPr>
            <a:r>
              <a:rPr lang="en-US" sz="27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DBSCAN struggled with high-dimensional noise.</a:t>
            </a:r>
          </a:p>
          <a:p>
            <a:pPr marL="592775" lvl="1" indent="-296388" algn="ctr">
              <a:lnSpc>
                <a:spcPts val="4447"/>
              </a:lnSpc>
              <a:spcBef>
                <a:spcPct val="0"/>
              </a:spcBef>
              <a:buFont typeface="Arial"/>
              <a:buChar char="•"/>
            </a:pPr>
            <a:r>
              <a:rPr lang="en-US" sz="27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Solution: Focused on K-Means and enhanced feature selection.</a:t>
            </a:r>
          </a:p>
          <a:p>
            <a:pPr algn="ctr">
              <a:lnSpc>
                <a:spcPts val="4447"/>
              </a:lnSpc>
              <a:spcBef>
                <a:spcPct val="0"/>
              </a:spcBef>
            </a:pPr>
            <a:endParaRPr lang="en-US" sz="274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 smtClean="0">
                <a:solidFill>
                  <a:srgbClr val="FF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THANKYOU</a:t>
            </a:r>
            <a:r>
              <a:rPr lang="en-US" sz="18833" dirty="0">
                <a:solidFill>
                  <a:srgbClr val="FF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242675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31199" y="542925"/>
            <a:ext cx="535329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rgbClr val="FF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387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Fake review classification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Topic Modelling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Technologies Used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Practical Applications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Results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Challenges and 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92" y="4342065"/>
            <a:ext cx="738209" cy="380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1 1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3716" y="662712"/>
            <a:ext cx="5849344" cy="121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7"/>
              </a:lnSpc>
              <a:spcBef>
                <a:spcPct val="0"/>
              </a:spcBef>
            </a:pPr>
            <a:r>
              <a:rPr lang="en-US" sz="1138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09411"/>
            <a:ext cx="8675488" cy="333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5"/>
              </a:lnSpc>
            </a:pPr>
            <a:r>
              <a:rPr lang="en-US" sz="31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31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ocuses on leveraging machine learning and natural language processing (NLP) to address two key areas</a:t>
            </a:r>
          </a:p>
          <a:p>
            <a:pPr algn="l">
              <a:lnSpc>
                <a:spcPts val="4435"/>
              </a:lnSpc>
            </a:pPr>
            <a:endParaRPr lang="en-US" sz="3168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84033" lvl="1" indent="-342017" algn="l">
              <a:lnSpc>
                <a:spcPts val="4435"/>
              </a:lnSpc>
              <a:buFont typeface="Arial"/>
              <a:buChar char="•"/>
            </a:pPr>
            <a:r>
              <a:rPr lang="en-US" sz="31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Fake Review Classification </a:t>
            </a:r>
          </a:p>
          <a:p>
            <a:pPr marL="684033" lvl="1" indent="-342017" algn="l">
              <a:lnSpc>
                <a:spcPts val="4435"/>
              </a:lnSpc>
              <a:buFont typeface="Arial"/>
              <a:buChar char="•"/>
            </a:pPr>
            <a:r>
              <a:rPr lang="en-US" sz="316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Topic Modeling.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06836" y="7413989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4900" y="-902151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23092" y="1409700"/>
            <a:ext cx="6175537" cy="192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5461" dirty="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FAKE REVIEW  CLASSIFICATION</a:t>
            </a:r>
          </a:p>
          <a:p>
            <a:pPr algn="ctr">
              <a:lnSpc>
                <a:spcPts val="3711"/>
              </a:lnSpc>
            </a:pPr>
            <a:endParaRPr lang="en-US" sz="5461" dirty="0">
              <a:solidFill>
                <a:srgbClr val="FF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ctr">
              <a:lnSpc>
                <a:spcPts val="3237"/>
              </a:lnSpc>
              <a:spcBef>
                <a:spcPct val="0"/>
              </a:spcBef>
            </a:pPr>
            <a:endParaRPr lang="en-US" sz="5461" dirty="0">
              <a:solidFill>
                <a:srgbClr val="FF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3603570"/>
            <a:ext cx="10252044" cy="378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  <a:spcBef>
                <a:spcPct val="0"/>
              </a:spcBef>
            </a:pPr>
            <a:r>
              <a:rPr lang="en-US" sz="43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USING MACHINE LEARNING AND DEEP LEARNING MODELS TO DETECT FRAUDULENT REVIEWS, ENSURING BETTER CREDIBILITY FOR PLATFORMS AND BUSINESSES.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7526936" y="2031177"/>
          <a:ext cx="9732363" cy="7172326"/>
        </p:xfrm>
        <a:graphic>
          <a:graphicData uri="http://schemas.openxmlformats.org/drawingml/2006/table">
            <a:tbl>
              <a:tblPr/>
              <a:tblGrid>
                <a:gridCol w="1579317"/>
                <a:gridCol w="4908925"/>
                <a:gridCol w="3244121"/>
              </a:tblGrid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S.NO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86.32%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MULTI NOMIAL 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84.43%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SUPPORT VECTOR MACHINE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87.14%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RANDOM FOREST CLASSIFIE4R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84.39%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DECISION TREE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73.72%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K-NEAREST NEIGHBOUR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65.52%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277970" y="897226"/>
            <a:ext cx="8512282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MACHINE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8221" y="1258800"/>
            <a:ext cx="12153414" cy="14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29"/>
              </a:lnSpc>
              <a:spcBef>
                <a:spcPct val="0"/>
              </a:spcBef>
            </a:pPr>
            <a:r>
              <a:rPr lang="en-US" sz="1351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DEEP LEARNING </a:t>
            </a:r>
          </a:p>
        </p:txBody>
      </p:sp>
      <p:sp>
        <p:nvSpPr>
          <p:cNvPr id="6" name="Freeform 6"/>
          <p:cNvSpPr/>
          <p:nvPr/>
        </p:nvSpPr>
        <p:spPr>
          <a:xfrm>
            <a:off x="2599857" y="3508134"/>
            <a:ext cx="2618888" cy="2618888"/>
          </a:xfrm>
          <a:custGeom>
            <a:avLst/>
            <a:gdLst/>
            <a:ahLst/>
            <a:cxnLst/>
            <a:rect l="l" t="t" r="r" b="b"/>
            <a:pathLst>
              <a:path w="2618888" h="2618888">
                <a:moveTo>
                  <a:pt x="0" y="0"/>
                </a:moveTo>
                <a:lnTo>
                  <a:pt x="2618888" y="0"/>
                </a:lnTo>
                <a:lnTo>
                  <a:pt x="2618888" y="2618888"/>
                </a:lnTo>
                <a:lnTo>
                  <a:pt x="0" y="2618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65282" y="3662124"/>
            <a:ext cx="2620307" cy="2620307"/>
          </a:xfrm>
          <a:custGeom>
            <a:avLst/>
            <a:gdLst/>
            <a:ahLst/>
            <a:cxnLst/>
            <a:rect l="l" t="t" r="r" b="b"/>
            <a:pathLst>
              <a:path w="2620307" h="2620307">
                <a:moveTo>
                  <a:pt x="0" y="0"/>
                </a:moveTo>
                <a:lnTo>
                  <a:pt x="2620306" y="0"/>
                </a:lnTo>
                <a:lnTo>
                  <a:pt x="2620306" y="2620307"/>
                </a:lnTo>
                <a:lnTo>
                  <a:pt x="0" y="262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39006" y="3727850"/>
            <a:ext cx="2583907" cy="2583907"/>
          </a:xfrm>
          <a:custGeom>
            <a:avLst/>
            <a:gdLst/>
            <a:ahLst/>
            <a:cxnLst/>
            <a:rect l="l" t="t" r="r" b="b"/>
            <a:pathLst>
              <a:path w="2583907" h="2583907">
                <a:moveTo>
                  <a:pt x="0" y="0"/>
                </a:moveTo>
                <a:lnTo>
                  <a:pt x="2583907" y="0"/>
                </a:lnTo>
                <a:lnTo>
                  <a:pt x="2583907" y="2583907"/>
                </a:lnTo>
                <a:lnTo>
                  <a:pt x="0" y="25839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54747" y="4546497"/>
            <a:ext cx="1305836" cy="88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4"/>
              </a:lnSpc>
              <a:spcBef>
                <a:spcPct val="0"/>
              </a:spcBef>
            </a:pPr>
            <a:r>
              <a:rPr lang="en-US" sz="81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LSTM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2507" y="451562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53381" y="4420512"/>
            <a:ext cx="1305836" cy="1541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6"/>
              </a:lnSpc>
              <a:spcBef>
                <a:spcPct val="0"/>
              </a:spcBef>
            </a:pPr>
            <a:r>
              <a:rPr lang="en-US" sz="77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CNN-LSTM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86090" y="6970191"/>
            <a:ext cx="3674428" cy="15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26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LOSS -0.3538</a:t>
            </a:r>
          </a:p>
          <a:p>
            <a:pPr algn="ctr">
              <a:lnSpc>
                <a:spcPts val="4293"/>
              </a:lnSpc>
            </a:pPr>
            <a:r>
              <a:rPr lang="en-US" sz="26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ACCURACY-0.8976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32765" y="6769815"/>
            <a:ext cx="3121512" cy="159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26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LOSS-0.6369</a:t>
            </a:r>
          </a:p>
          <a:p>
            <a:pPr algn="ctr">
              <a:lnSpc>
                <a:spcPts val="4295"/>
              </a:lnSpc>
            </a:pPr>
            <a:r>
              <a:rPr lang="en-US" sz="26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ACCURACY-0.8872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085588" y="4972277"/>
            <a:ext cx="2453418" cy="47526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218745" y="4817578"/>
            <a:ext cx="2246536" cy="154699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857172" y="6556597"/>
            <a:ext cx="3607211" cy="177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6"/>
              </a:lnSpc>
            </a:pPr>
            <a:r>
              <a:rPr lang="en-US" sz="29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LOSS-0.297</a:t>
            </a:r>
          </a:p>
          <a:p>
            <a:pPr algn="ctr">
              <a:lnSpc>
                <a:spcPts val="4776"/>
              </a:lnSpc>
            </a:pPr>
            <a:r>
              <a:rPr lang="en-US" sz="29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ACCURACY-0.8958</a:t>
            </a:r>
          </a:p>
        </p:txBody>
      </p:sp>
      <p:sp>
        <p:nvSpPr>
          <p:cNvPr id="17" name="Freeform 17"/>
          <p:cNvSpPr/>
          <p:nvPr/>
        </p:nvSpPr>
        <p:spPr>
          <a:xfrm>
            <a:off x="517471" y="176213"/>
            <a:ext cx="4161501" cy="3331921"/>
          </a:xfrm>
          <a:custGeom>
            <a:avLst/>
            <a:gdLst/>
            <a:ahLst/>
            <a:cxnLst/>
            <a:rect l="l" t="t" r="r" b="b"/>
            <a:pathLst>
              <a:path w="4161501" h="3331921">
                <a:moveTo>
                  <a:pt x="0" y="0"/>
                </a:moveTo>
                <a:lnTo>
                  <a:pt x="4161501" y="0"/>
                </a:lnTo>
                <a:lnTo>
                  <a:pt x="4161501" y="3331921"/>
                </a:lnTo>
                <a:lnTo>
                  <a:pt x="0" y="3331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14351" y="2233191"/>
            <a:ext cx="7382884" cy="125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67"/>
              </a:lnSpc>
              <a:spcBef>
                <a:spcPct val="0"/>
              </a:spcBef>
            </a:pPr>
            <a:r>
              <a:rPr lang="en-US" sz="1176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TOPIC MODELLING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397820"/>
            <a:ext cx="7284642" cy="586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3"/>
              </a:lnSpc>
              <a:spcBef>
                <a:spcPct val="0"/>
              </a:spcBef>
            </a:pPr>
            <a:r>
              <a:rPr lang="en-US" sz="47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773">
                <a:solidFill>
                  <a:srgbClr val="FFFAFA"/>
                </a:solidFill>
                <a:latin typeface="Canva Sans"/>
                <a:ea typeface="Canva Sans"/>
                <a:cs typeface="Canva Sans"/>
                <a:sym typeface="Canva Sans"/>
              </a:rPr>
              <a:t>ANALYZING TEXTUAL DATA TO UNCOVER HIDDEN TOPICS, ENABLING A DEEPER UNDERSTANDING OF CUSTOMER FEEDBACK AND SENTIMENTS.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134593" y="4306992"/>
            <a:ext cx="9006583" cy="4143028"/>
          </a:xfrm>
          <a:custGeom>
            <a:avLst/>
            <a:gdLst/>
            <a:ahLst/>
            <a:cxnLst/>
            <a:rect l="l" t="t" r="r" b="b"/>
            <a:pathLst>
              <a:path w="9006583" h="4143028">
                <a:moveTo>
                  <a:pt x="0" y="0"/>
                </a:moveTo>
                <a:lnTo>
                  <a:pt x="9006584" y="0"/>
                </a:lnTo>
                <a:lnTo>
                  <a:pt x="9006584" y="4143028"/>
                </a:lnTo>
                <a:lnTo>
                  <a:pt x="0" y="414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321106" y="4375009"/>
            <a:ext cx="8710857" cy="4006994"/>
          </a:xfrm>
          <a:custGeom>
            <a:avLst/>
            <a:gdLst/>
            <a:ahLst/>
            <a:cxnLst/>
            <a:rect l="l" t="t" r="r" b="b"/>
            <a:pathLst>
              <a:path w="8710857" h="4006994">
                <a:moveTo>
                  <a:pt x="0" y="0"/>
                </a:moveTo>
                <a:lnTo>
                  <a:pt x="8710857" y="0"/>
                </a:lnTo>
                <a:lnTo>
                  <a:pt x="8710857" y="4006994"/>
                </a:lnTo>
                <a:lnTo>
                  <a:pt x="0" y="400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6854435" y="4355846"/>
            <a:ext cx="8124869" cy="3737440"/>
          </a:xfrm>
          <a:custGeom>
            <a:avLst/>
            <a:gdLst/>
            <a:ahLst/>
            <a:cxnLst/>
            <a:rect l="l" t="t" r="r" b="b"/>
            <a:pathLst>
              <a:path w="8124869" h="3737440">
                <a:moveTo>
                  <a:pt x="0" y="0"/>
                </a:moveTo>
                <a:lnTo>
                  <a:pt x="8124869" y="0"/>
                </a:lnTo>
                <a:lnTo>
                  <a:pt x="8124869" y="3737439"/>
                </a:lnTo>
                <a:lnTo>
                  <a:pt x="0" y="3737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64172" y="3335594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97988" y="1201254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TOPIC MODELLING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213" y="5218391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EDEAE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LDA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167" y="6334512"/>
            <a:ext cx="3037045" cy="153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050E5D"/>
                </a:solidFill>
                <a:latin typeface="Canva Sans"/>
                <a:ea typeface="Canva Sans"/>
                <a:cs typeface="Canva Sans"/>
                <a:sym typeface="Canva Sans"/>
              </a:rPr>
              <a:t>COHERENCE SCORE</a:t>
            </a:r>
          </a:p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050E5D"/>
                </a:solidFill>
                <a:latin typeface="Canva Sans"/>
                <a:ea typeface="Canva Sans"/>
                <a:cs typeface="Canva Sans"/>
                <a:sym typeface="Canva Sans"/>
              </a:rPr>
              <a:t>0.5813</a:t>
            </a:r>
          </a:p>
          <a:p>
            <a:pPr algn="ctr">
              <a:lnSpc>
                <a:spcPts val="2439"/>
              </a:lnSpc>
            </a:pPr>
            <a:endParaRPr lang="en-US" sz="2305">
              <a:solidFill>
                <a:srgbClr val="050E5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39"/>
              </a:lnSpc>
            </a:pPr>
            <a:endParaRPr lang="en-US" sz="2305">
              <a:solidFill>
                <a:srgbClr val="050E5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031536" y="5218391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5F1F8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NMF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0581" y="5218391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EDEAE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K-MEANS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15780" y="6332227"/>
            <a:ext cx="3037045" cy="90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050E5D"/>
                </a:solidFill>
                <a:latin typeface="Canva Sans"/>
                <a:ea typeface="Canva Sans"/>
                <a:cs typeface="Canva Sans"/>
                <a:sym typeface="Canva Sans"/>
              </a:rPr>
              <a:t>COHERENCE  SCORE</a:t>
            </a:r>
          </a:p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050E5D"/>
                </a:solidFill>
                <a:latin typeface="Canva Sans"/>
                <a:ea typeface="Canva Sans"/>
                <a:cs typeface="Canva Sans"/>
                <a:sym typeface="Canva Sans"/>
              </a:rPr>
              <a:t>0.6852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3532" y="6344037"/>
            <a:ext cx="3037045" cy="92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</a:pPr>
            <a:r>
              <a:rPr lang="en-US" sz="2405">
                <a:solidFill>
                  <a:srgbClr val="050E5D"/>
                </a:solidFill>
                <a:latin typeface="Canva Sans"/>
                <a:ea typeface="Canva Sans"/>
                <a:cs typeface="Canva Sans"/>
                <a:sym typeface="Canva Sans"/>
              </a:rPr>
              <a:t>SILHOUETTE SCORE</a:t>
            </a:r>
          </a:p>
          <a:p>
            <a:pPr algn="ctr">
              <a:lnSpc>
                <a:spcPts val="3897"/>
              </a:lnSpc>
            </a:pPr>
            <a:r>
              <a:rPr lang="en-US" sz="2405">
                <a:solidFill>
                  <a:srgbClr val="050E5D"/>
                </a:solidFill>
                <a:latin typeface="Canva Sans"/>
                <a:ea typeface="Canva Sans"/>
                <a:cs typeface="Canva Sans"/>
                <a:sym typeface="Canva Sans"/>
              </a:rPr>
              <a:t>0.4461</a:t>
            </a:r>
          </a:p>
        </p:txBody>
      </p:sp>
      <p:sp>
        <p:nvSpPr>
          <p:cNvPr id="17" name="Freeform 17"/>
          <p:cNvSpPr/>
          <p:nvPr/>
        </p:nvSpPr>
        <p:spPr>
          <a:xfrm rot="-5400000">
            <a:off x="10963350" y="4398109"/>
            <a:ext cx="8124869" cy="3737440"/>
          </a:xfrm>
          <a:custGeom>
            <a:avLst/>
            <a:gdLst/>
            <a:ahLst/>
            <a:cxnLst/>
            <a:rect l="l" t="t" r="r" b="b"/>
            <a:pathLst>
              <a:path w="8124869" h="3737440">
                <a:moveTo>
                  <a:pt x="0" y="0"/>
                </a:moveTo>
                <a:lnTo>
                  <a:pt x="8124869" y="0"/>
                </a:lnTo>
                <a:lnTo>
                  <a:pt x="8124869" y="3737439"/>
                </a:lnTo>
                <a:lnTo>
                  <a:pt x="0" y="3737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133142" y="3256320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1"/>
                </a:lnTo>
                <a:lnTo>
                  <a:pt x="0" y="1695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307508" y="3256320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80" y="0"/>
                </a:lnTo>
                <a:lnTo>
                  <a:pt x="1222080" y="1695371"/>
                </a:lnTo>
                <a:lnTo>
                  <a:pt x="0" y="1695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414365" y="3256320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1"/>
                </a:lnTo>
                <a:lnTo>
                  <a:pt x="0" y="1695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509490" y="5297664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EDEAE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DBSCAN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6882" y="6344037"/>
            <a:ext cx="3037045" cy="92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</a:pPr>
            <a:r>
              <a:rPr lang="en-US" sz="2405">
                <a:solidFill>
                  <a:srgbClr val="050E5D"/>
                </a:solidFill>
                <a:latin typeface="Canva Sans"/>
                <a:ea typeface="Canva Sans"/>
                <a:cs typeface="Canva Sans"/>
                <a:sym typeface="Canva Sans"/>
              </a:rPr>
              <a:t>SILHOUETTE SCORE</a:t>
            </a:r>
          </a:p>
          <a:p>
            <a:pPr algn="ctr">
              <a:lnSpc>
                <a:spcPts val="3897"/>
              </a:lnSpc>
            </a:pPr>
            <a:r>
              <a:rPr lang="en-US" sz="2405">
                <a:solidFill>
                  <a:srgbClr val="050E5D"/>
                </a:solidFill>
                <a:latin typeface="Canva Sans"/>
                <a:ea typeface="Canva Sans"/>
                <a:cs typeface="Canva Sans"/>
                <a:sym typeface="Canva Sans"/>
              </a:rPr>
              <a:t>-0.0382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1444" y="1415418"/>
            <a:ext cx="15089346" cy="773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5"/>
              </a:lnSpc>
              <a:spcBef>
                <a:spcPct val="0"/>
              </a:spcBef>
            </a:pPr>
            <a:r>
              <a:rPr lang="en-US" sz="422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Used</a:t>
            </a:r>
          </a:p>
          <a:p>
            <a:pPr marL="912285" lvl="1" indent="-456143" algn="ctr">
              <a:lnSpc>
                <a:spcPts val="6845"/>
              </a:lnSpc>
              <a:spcBef>
                <a:spcPct val="0"/>
              </a:spcBef>
              <a:buFont typeface="Arial"/>
              <a:buChar char="•"/>
            </a:pPr>
            <a:r>
              <a:rPr lang="en-US" sz="4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Programming Languages: Python(Google colab)</a:t>
            </a:r>
          </a:p>
          <a:p>
            <a:pPr marL="912285" lvl="1" indent="-456143" algn="ctr">
              <a:lnSpc>
                <a:spcPts val="6845"/>
              </a:lnSpc>
              <a:spcBef>
                <a:spcPct val="0"/>
              </a:spcBef>
              <a:buFont typeface="Arial"/>
              <a:buChar char="•"/>
            </a:pPr>
            <a:r>
              <a:rPr lang="en-US" sz="422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Libraries:</a:t>
            </a:r>
          </a:p>
          <a:p>
            <a:pPr marL="1824571" lvl="2" indent="-608190" algn="ctr">
              <a:lnSpc>
                <a:spcPts val="6845"/>
              </a:lnSpc>
              <a:spcBef>
                <a:spcPct val="0"/>
              </a:spcBef>
              <a:buFont typeface="Arial"/>
              <a:buChar char="⚬"/>
            </a:pPr>
            <a:r>
              <a:rPr lang="en-US" sz="4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Processing: pandas, NumPy, NLTK, scikit-learn</a:t>
            </a:r>
          </a:p>
          <a:p>
            <a:pPr marL="1824571" lvl="2" indent="-608190" algn="ctr">
              <a:lnSpc>
                <a:spcPts val="6845"/>
              </a:lnSpc>
              <a:spcBef>
                <a:spcPct val="0"/>
              </a:spcBef>
              <a:buFont typeface="Arial"/>
              <a:buChar char="⚬"/>
            </a:pPr>
            <a:r>
              <a:rPr lang="en-US" sz="4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Topic Modeling: Gensim, pyLDAvis</a:t>
            </a:r>
          </a:p>
          <a:p>
            <a:pPr marL="1824571" lvl="2" indent="-608190" algn="ctr">
              <a:lnSpc>
                <a:spcPts val="6845"/>
              </a:lnSpc>
              <a:spcBef>
                <a:spcPct val="0"/>
              </a:spcBef>
              <a:buFont typeface="Arial"/>
              <a:buChar char="⚬"/>
            </a:pPr>
            <a:r>
              <a:rPr lang="en-US" sz="4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Learning: TensorFlow, Keras</a:t>
            </a:r>
          </a:p>
          <a:p>
            <a:pPr marL="1824571" lvl="2" indent="-608190" algn="ctr">
              <a:lnSpc>
                <a:spcPts val="6845"/>
              </a:lnSpc>
              <a:spcBef>
                <a:spcPct val="0"/>
              </a:spcBef>
              <a:buFont typeface="Arial"/>
              <a:buChar char="⚬"/>
            </a:pPr>
            <a:r>
              <a:rPr lang="en-US" sz="4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Clustering: scikit-learn (K-Means, DBSCAN)</a:t>
            </a:r>
          </a:p>
          <a:p>
            <a:pPr marL="1824571" lvl="2" indent="-608190" algn="ctr">
              <a:lnSpc>
                <a:spcPts val="6845"/>
              </a:lnSpc>
              <a:spcBef>
                <a:spcPct val="0"/>
              </a:spcBef>
              <a:buFont typeface="Arial"/>
              <a:buChar char="⚬"/>
            </a:pPr>
            <a:r>
              <a:rPr lang="en-US" sz="4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Sentiment Analysis: Hugging Face Transformers</a:t>
            </a:r>
          </a:p>
          <a:p>
            <a:pPr algn="ctr">
              <a:lnSpc>
                <a:spcPts val="6845"/>
              </a:lnSpc>
              <a:spcBef>
                <a:spcPct val="0"/>
              </a:spcBef>
            </a:pPr>
            <a:r>
              <a:rPr lang="en-US" sz="4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</p:txBody>
      </p:sp>
      <p:sp>
        <p:nvSpPr>
          <p:cNvPr id="3" name="Freeform 3"/>
          <p:cNvSpPr/>
          <p:nvPr/>
        </p:nvSpPr>
        <p:spPr>
          <a:xfrm>
            <a:off x="642244" y="7532307"/>
            <a:ext cx="2154120" cy="2172969"/>
          </a:xfrm>
          <a:custGeom>
            <a:avLst/>
            <a:gdLst/>
            <a:ahLst/>
            <a:cxnLst/>
            <a:rect l="l" t="t" r="r" b="b"/>
            <a:pathLst>
              <a:path w="2154120" h="2172969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39931" y="467640"/>
            <a:ext cx="2157465" cy="18462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4" y="0"/>
                </a:lnTo>
                <a:lnTo>
                  <a:pt x="2157464" y="1846217"/>
                </a:lnTo>
                <a:lnTo>
                  <a:pt x="0" y="1846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374</Words>
  <Application>Microsoft Office PowerPoint</Application>
  <PresentationFormat>Custom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Poppins Light</vt:lpstr>
      <vt:lpstr>Canva Sans Bold</vt:lpstr>
      <vt:lpstr>Computer Says No</vt:lpstr>
      <vt:lpstr>Calibri</vt:lpstr>
      <vt:lpstr>Poppins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 classification and topic modelling</dc:title>
  <dc:creator>USER</dc:creator>
  <cp:lastModifiedBy>Microsoft account</cp:lastModifiedBy>
  <cp:revision>2</cp:revision>
  <dcterms:created xsi:type="dcterms:W3CDTF">2006-08-16T00:00:00Z</dcterms:created>
  <dcterms:modified xsi:type="dcterms:W3CDTF">2024-11-29T16:02:27Z</dcterms:modified>
  <dc:identifier>DAGX1yHPqug</dc:identifier>
</cp:coreProperties>
</file>